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72" r:id="rId2"/>
    <p:sldId id="289" r:id="rId3"/>
    <p:sldId id="273" r:id="rId4"/>
    <p:sldId id="290" r:id="rId5"/>
    <p:sldId id="291" r:id="rId6"/>
    <p:sldId id="287" r:id="rId7"/>
    <p:sldId id="288" r:id="rId8"/>
    <p:sldId id="292" r:id="rId9"/>
    <p:sldId id="293" r:id="rId10"/>
    <p:sldId id="294" r:id="rId11"/>
    <p:sldId id="275" r:id="rId12"/>
    <p:sldId id="276" r:id="rId13"/>
    <p:sldId id="295" r:id="rId14"/>
    <p:sldId id="283" r:id="rId15"/>
    <p:sldId id="285" r:id="rId16"/>
    <p:sldId id="28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52CCC0"/>
        </a:solidFill>
      </dgm:spPr>
      <dgm:t>
        <a:bodyPr/>
        <a:lstStyle/>
        <a:p>
          <a:pPr algn="ctr"/>
          <a:r>
            <a: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4C1069E4-34E0-4A19-884F-B69508B2538F}">
      <dgm:prSet/>
      <dgm:spPr>
        <a:solidFill>
          <a:srgbClr val="FEB0FA">
            <a:alpha val="90000"/>
          </a:srgbClr>
        </a:solidFill>
      </dgm:spPr>
      <dgm:t>
        <a:bodyPr/>
        <a:lstStyle/>
        <a:p>
          <a:r>
            <a:rPr lang="ru-RU" dirty="0" smtClean="0"/>
            <a:t>60%</a:t>
          </a:r>
          <a:endParaRPr lang="ru-RU" dirty="0"/>
        </a:p>
      </dgm:t>
    </dgm:pt>
    <dgm:pt modelId="{C8AEB2F8-E280-43AF-B6C9-1BD392113F09}" type="parTrans" cxnId="{4B855E0A-94CC-4500-B778-D01A1EF8A029}">
      <dgm:prSet/>
      <dgm:spPr/>
      <dgm:t>
        <a:bodyPr/>
        <a:lstStyle/>
        <a:p>
          <a:endParaRPr lang="ru-RU"/>
        </a:p>
      </dgm:t>
    </dgm:pt>
    <dgm:pt modelId="{04E079BA-DFE9-405F-A034-CA94176410D8}" type="sibTrans" cxnId="{4B855E0A-94CC-4500-B778-D01A1EF8A029}">
      <dgm:prSet/>
      <dgm:spPr/>
      <dgm:t>
        <a:bodyPr/>
        <a:lstStyle/>
        <a:p>
          <a:endParaRPr lang="ru-RU"/>
        </a:p>
      </dgm:t>
    </dgm:pt>
    <dgm:pt modelId="{6B921E0A-ACB7-469E-8DFE-B56AD568F37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82ACCC3C-957C-497E-8C73-6B3419AA575E}" type="parTrans" cxnId="{1CD8731E-DF8F-4B38-99A5-9BB2B46FA418}">
      <dgm:prSet/>
      <dgm:spPr/>
      <dgm:t>
        <a:bodyPr/>
        <a:lstStyle/>
        <a:p>
          <a:endParaRPr lang="ru-RU"/>
        </a:p>
      </dgm:t>
    </dgm:pt>
    <dgm:pt modelId="{9D6BF270-3AF6-40FC-8CD8-655DB6A17778}" type="sibTrans" cxnId="{1CD8731E-DF8F-4B38-99A5-9BB2B46FA418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289202" custScaleY="98814" custLinFactNeighborX="-1180" custLinFactNeighborY="-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 custLinFactNeighborX="27302" custLinFactNeighborY="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A0F030-014A-4E36-AD68-4E58B42FD887}" type="presOf" srcId="{AC5491D6-FC31-4FAD-A83C-9F02B0EE9ACE}" destId="{C09DE736-C655-4EC2-B278-CF97F0259823}" srcOrd="0" destOrd="0" presId="urn:microsoft.com/office/officeart/2005/8/layout/vList6"/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1CD8731E-DF8F-4B38-99A5-9BB2B46FA418}" srcId="{AC5491D6-FC31-4FAD-A83C-9F02B0EE9ACE}" destId="{6B921E0A-ACB7-469E-8DFE-B56AD568F37D}" srcOrd="1" destOrd="0" parTransId="{82ACCC3C-957C-497E-8C73-6B3419AA575E}" sibTransId="{9D6BF270-3AF6-40FC-8CD8-655DB6A17778}"/>
    <dgm:cxn modelId="{E4A670C4-0875-4E8E-A9A5-AAE1B54C7F1B}" type="presOf" srcId="{6B921E0A-ACB7-469E-8DFE-B56AD568F37D}" destId="{49221B50-B010-4910-A37C-5B4443738082}" srcOrd="0" destOrd="1" presId="urn:microsoft.com/office/officeart/2005/8/layout/vList6"/>
    <dgm:cxn modelId="{4B855E0A-94CC-4500-B778-D01A1EF8A029}" srcId="{AC5491D6-FC31-4FAD-A83C-9F02B0EE9ACE}" destId="{4C1069E4-34E0-4A19-884F-B69508B2538F}" srcOrd="0" destOrd="0" parTransId="{C8AEB2F8-E280-43AF-B6C9-1BD392113F09}" sibTransId="{04E079BA-DFE9-405F-A034-CA94176410D8}"/>
    <dgm:cxn modelId="{9A7C9461-A815-4301-B65B-E620F821AA19}" type="presOf" srcId="{4C1069E4-34E0-4A19-884F-B69508B2538F}" destId="{49221B50-B010-4910-A37C-5B4443738082}" srcOrd="0" destOrd="0" presId="urn:microsoft.com/office/officeart/2005/8/layout/vList6"/>
    <dgm:cxn modelId="{9A86EB02-99E6-4832-85CE-14C807321D59}" type="presOf" srcId="{832B8C87-51C2-47B0-8FD4-8AF8A21BC442}" destId="{E1E194AE-EA24-43A0-9851-BDC8239A95BF}" srcOrd="0" destOrd="0" presId="urn:microsoft.com/office/officeart/2005/8/layout/vList6"/>
    <dgm:cxn modelId="{E022555C-A890-4490-AB9A-CFC26DF826C7}" type="presParOf" srcId="{E1E194AE-EA24-43A0-9851-BDC8239A95BF}" destId="{1C356400-8F56-47F5-A05B-CACD0D930B12}" srcOrd="0" destOrd="0" presId="urn:microsoft.com/office/officeart/2005/8/layout/vList6"/>
    <dgm:cxn modelId="{94C019ED-BBA0-49AF-B9DC-A8A14B5A452E}" type="presParOf" srcId="{1C356400-8F56-47F5-A05B-CACD0D930B12}" destId="{C09DE736-C655-4EC2-B278-CF97F0259823}" srcOrd="0" destOrd="0" presId="urn:microsoft.com/office/officeart/2005/8/layout/vList6"/>
    <dgm:cxn modelId="{62331801-E244-4618-AE8B-1C1B7F168110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2805741" y="0"/>
          <a:ext cx="1451933" cy="4937125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60%</a:t>
          </a:r>
          <a:endParaRPr lang="ru-RU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600" kern="1200" dirty="0"/>
        </a:p>
      </dsp:txBody>
      <dsp:txXfrm>
        <a:off x="2805741" y="617141"/>
        <a:ext cx="907458" cy="3702843"/>
      </dsp:txXfrm>
    </dsp:sp>
    <dsp:sp modelId="{C09DE736-C655-4EC2-B278-CF97F0259823}">
      <dsp:nvSpPr>
        <dsp:cNvPr id="0" name=""/>
        <dsp:cNvSpPr/>
      </dsp:nvSpPr>
      <dsp:spPr>
        <a:xfrm>
          <a:off x="0" y="17971"/>
          <a:ext cx="2799347" cy="4878570"/>
        </a:xfrm>
        <a:prstGeom prst="roundRect">
          <a:avLst/>
        </a:prstGeom>
        <a:solidFill>
          <a:srgbClr val="52CCC0"/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36653" y="154624"/>
        <a:ext cx="2526041" cy="4605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7C7D3-C19E-4F08-B196-343F1790AF0F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29EB9-CEC3-4A64-BEEA-4C0CE14204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215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40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571480"/>
            <a:ext cx="7962678" cy="192882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effectLst/>
                <a:latin typeface="Arial Narrow" pitchFamily="34" charset="0"/>
              </a:rPr>
              <a:t>Государственное </a:t>
            </a:r>
            <a:r>
              <a:rPr lang="ru-RU" sz="2800" dirty="0" smtClean="0">
                <a:solidFill>
                  <a:srgbClr val="0070C0"/>
                </a:solidFill>
                <a:effectLst/>
                <a:latin typeface="Arial Narrow" pitchFamily="34" charset="0"/>
              </a:rPr>
              <a:t>казенное учреждение «Социальный приют для детей и подростков «Надежда» в </a:t>
            </a:r>
            <a:r>
              <a:rPr lang="ru-RU" sz="2800" dirty="0" err="1" smtClean="0">
                <a:solidFill>
                  <a:srgbClr val="0070C0"/>
                </a:solidFill>
                <a:effectLst/>
                <a:latin typeface="Arial Narrow" pitchFamily="34" charset="0"/>
              </a:rPr>
              <a:t>Мамадышском</a:t>
            </a:r>
            <a:r>
              <a:rPr lang="ru-RU" sz="2800" dirty="0" smtClean="0">
                <a:solidFill>
                  <a:srgbClr val="0070C0"/>
                </a:solidFill>
                <a:effectLst/>
                <a:latin typeface="Arial Narrow" pitchFamily="34" charset="0"/>
              </a:rPr>
              <a:t> муниципальном районе»  </a:t>
            </a:r>
            <a:r>
              <a:rPr lang="ru-RU" sz="2800" dirty="0">
                <a:solidFill>
                  <a:srgbClr val="0070C0"/>
                </a:solidFill>
                <a:effectLst/>
                <a:latin typeface="Arial Narrow" pitchFamily="34" charset="0"/>
              </a:rPr>
              <a:t/>
            </a:r>
            <a:br>
              <a:rPr lang="ru-RU" sz="2800" dirty="0">
                <a:solidFill>
                  <a:srgbClr val="0070C0"/>
                </a:solidFill>
                <a:effectLst/>
                <a:latin typeface="Arial Narrow" pitchFamily="34" charset="0"/>
              </a:rPr>
            </a:br>
            <a:endParaRPr lang="ru-RU" sz="2800" dirty="0">
              <a:solidFill>
                <a:srgbClr val="0070C0"/>
              </a:solidFill>
              <a:effectLst/>
              <a:latin typeface="Arial Narrow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708920"/>
            <a:ext cx="8424936" cy="2376264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chemeClr val="bg2">
                    <a:lumMod val="50000"/>
                  </a:schemeClr>
                </a:solidFill>
                <a:latin typeface="Bookman Old Style" pitchFamily="18" charset="0"/>
              </a:rPr>
              <a:t>Краткая презентация  основной образовательной программы дошкольного образования 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bg2">
                    <a:lumMod val="50000"/>
                  </a:schemeClr>
                </a:solidFill>
              </a:rPr>
            </a:br>
            <a:endParaRPr lang="ru-RU" sz="28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2"/>
                </a:solidFill>
              </a:rPr>
              <a:t> 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4" name="Рисунок 3" descr="C:\Users\1\Desktop\IMG_20210730_153622.jpg"/>
          <p:cNvPicPr/>
          <p:nvPr/>
        </p:nvPicPr>
        <p:blipFill>
          <a:blip r:embed="rId2" cstate="print"/>
          <a:srcRect l="6299" t="4773" r="6503" b="3542"/>
          <a:stretch>
            <a:fillRect/>
          </a:stretch>
        </p:blipFill>
        <p:spPr bwMode="auto">
          <a:xfrm>
            <a:off x="214282" y="214290"/>
            <a:ext cx="114300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8977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80728"/>
            <a:ext cx="74888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Содержательный раздел 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800" dirty="0"/>
              <a:t>О</a:t>
            </a:r>
            <a:r>
              <a:rPr lang="ru-RU" sz="2800" dirty="0" smtClean="0"/>
              <a:t>пределяет </a:t>
            </a:r>
            <a:r>
              <a:rPr lang="ru-RU" sz="2800" dirty="0"/>
              <a:t>содержание психолого-педагогической работы по пяти направлениям - образовательным областям: </a:t>
            </a:r>
            <a:endParaRPr lang="ru-RU" sz="2800" dirty="0" smtClean="0"/>
          </a:p>
          <a:p>
            <a:pPr marL="514350" indent="-514350">
              <a:buAutoNum type="arabicPeriod"/>
            </a:pPr>
            <a:r>
              <a:rPr lang="ru-RU" sz="2800" dirty="0" smtClean="0"/>
              <a:t>Социально </a:t>
            </a:r>
            <a:r>
              <a:rPr lang="ru-RU" sz="2800" dirty="0"/>
              <a:t>– коммуникативное развитие </a:t>
            </a:r>
            <a:endParaRPr lang="ru-RU" sz="2800" dirty="0" smtClean="0"/>
          </a:p>
          <a:p>
            <a:pPr marL="514350" indent="-514350">
              <a:buAutoNum type="arabicPeriod"/>
            </a:pPr>
            <a:r>
              <a:rPr lang="ru-RU" sz="2800" dirty="0" smtClean="0"/>
              <a:t> </a:t>
            </a:r>
            <a:r>
              <a:rPr lang="ru-RU" sz="2800" dirty="0"/>
              <a:t>Познавательное </a:t>
            </a:r>
            <a:r>
              <a:rPr lang="ru-RU" sz="2800" dirty="0" smtClean="0"/>
              <a:t>развитие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  </a:t>
            </a:r>
            <a:r>
              <a:rPr lang="ru-RU" sz="2800" dirty="0"/>
              <a:t>Речевое развитие </a:t>
            </a:r>
            <a:endParaRPr lang="ru-RU" sz="2800" dirty="0" smtClean="0"/>
          </a:p>
          <a:p>
            <a:pPr marL="514350" indent="-514350">
              <a:buAutoNum type="arabicPeriod"/>
            </a:pPr>
            <a:r>
              <a:rPr lang="ru-RU" sz="2800" dirty="0" smtClean="0"/>
              <a:t> </a:t>
            </a:r>
            <a:r>
              <a:rPr lang="ru-RU" sz="2800" dirty="0"/>
              <a:t>Художественно – эстетическое развитие </a:t>
            </a:r>
            <a:endParaRPr lang="ru-RU" sz="2800" dirty="0" smtClean="0"/>
          </a:p>
          <a:p>
            <a:pPr marL="514350" indent="-514350">
              <a:buAutoNum type="arabicPeriod"/>
            </a:pPr>
            <a:r>
              <a:rPr lang="ru-RU" sz="2800" dirty="0" smtClean="0"/>
              <a:t> </a:t>
            </a:r>
            <a:r>
              <a:rPr lang="ru-RU" sz="2800" dirty="0"/>
              <a:t>Физическое развитие</a:t>
            </a:r>
          </a:p>
        </p:txBody>
      </p:sp>
    </p:spTree>
    <p:extLst>
      <p:ext uri="{BB962C8B-B14F-4D97-AF65-F5344CB8AC3E}">
        <p14:creationId xmlns:p14="http://schemas.microsoft.com/office/powerpoint/2010/main" xmlns="" val="573282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384527"/>
            <a:ext cx="835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Модель образовательной программы 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928794" y="1000108"/>
            <a:ext cx="5357850" cy="200026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Образовательный процесс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3108" y="1142985"/>
            <a:ext cx="4929222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300" dirty="0" smtClean="0"/>
          </a:p>
          <a:p>
            <a:pPr algn="ctr"/>
            <a:endParaRPr lang="ru-RU" sz="1200" b="1" i="1" dirty="0" smtClean="0">
              <a:solidFill>
                <a:srgbClr val="800000"/>
              </a:solidFill>
            </a:endParaRPr>
          </a:p>
          <a:p>
            <a:pPr algn="ctr"/>
            <a:r>
              <a:rPr lang="ru-RU" sz="1200" b="1" i="1" dirty="0" smtClean="0">
                <a:solidFill>
                  <a:srgbClr val="800000"/>
                </a:solidFill>
              </a:rPr>
              <a:t>Цель</a:t>
            </a:r>
            <a:r>
              <a:rPr lang="ru-RU" sz="1200" dirty="0" smtClean="0"/>
              <a:t>: 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направления развития и образования детей (образовательные области)</a:t>
            </a:r>
            <a:endParaRPr lang="ru-RU" sz="1200" dirty="0"/>
          </a:p>
        </p:txBody>
      </p:sp>
      <p:sp>
        <p:nvSpPr>
          <p:cNvPr id="13" name="Шестиугольник 12"/>
          <p:cNvSpPr/>
          <p:nvPr/>
        </p:nvSpPr>
        <p:spPr>
          <a:xfrm>
            <a:off x="500034" y="2718518"/>
            <a:ext cx="2487790" cy="1574577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Социально-коммуникативное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1835696" y="4075840"/>
            <a:ext cx="2250516" cy="1585407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Познавательное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5286380" y="4075841"/>
            <a:ext cx="2000264" cy="1585406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Физическое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3722754" y="3286124"/>
            <a:ext cx="1928826" cy="1468378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Речевое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6583951" y="2754798"/>
            <a:ext cx="2375437" cy="1538298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Художественно-эстетическое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277456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5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640763" cy="1223962"/>
          </a:xfrm>
        </p:spPr>
        <p:txBody>
          <a:bodyPr>
            <a:normAutofit fontScale="90000"/>
          </a:bodyPr>
          <a:lstStyle/>
          <a:p>
            <a:pPr lvl="0"/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solidFill>
                  <a:srgbClr val="FF0000"/>
                </a:solidFill>
                <a:latin typeface="+mn-lt"/>
              </a:rPr>
              <a:t>Образовательная программа Приюта разработанная с учётом примерной общеобразовательной программы дошкольного образования «От рождения до школы» под ред. </a:t>
            </a:r>
            <a:r>
              <a:rPr lang="ru-RU" sz="2000" b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Н.Е. </a:t>
            </a:r>
            <a:r>
              <a:rPr lang="ru-RU" sz="2000" b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Вераксы</a:t>
            </a:r>
            <a:r>
              <a:rPr lang="ru-RU" sz="2000" b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, Т.С. Комаровой, </a:t>
            </a:r>
            <a:r>
              <a:rPr lang="ru-RU" sz="2000" b="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</a:br>
            <a:r>
              <a:rPr lang="ru-RU" sz="2000" b="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М.А</a:t>
            </a:r>
            <a:r>
              <a:rPr lang="ru-RU" sz="2000" b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. </a:t>
            </a:r>
            <a:r>
              <a:rPr lang="ru-RU" sz="2000" b="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Васильевой     состоит из двух частей:</a:t>
            </a:r>
            <a:br>
              <a:rPr lang="ru-RU" sz="2000" b="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</a:b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r>
              <a:rPr lang="ru-RU" sz="2000" dirty="0">
                <a:latin typeface="+mn-lt"/>
              </a:rPr>
              <a:t> 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xmlns="" val="3166659790"/>
              </p:ext>
            </p:extLst>
          </p:nvPr>
        </p:nvGraphicFramePr>
        <p:xfrm>
          <a:off x="0" y="1557338"/>
          <a:ext cx="4257675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/>
          <p:cNvGrpSpPr/>
          <p:nvPr/>
        </p:nvGrpSpPr>
        <p:grpSpPr>
          <a:xfrm rot="10800000">
            <a:off x="3983571" y="3863394"/>
            <a:ext cx="2567941" cy="2350437"/>
            <a:chOff x="1616709" y="2586084"/>
            <a:chExt cx="2567941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759585" y="2586084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5508104" y="1049930"/>
            <a:ext cx="3310432" cy="5248356"/>
          </a:xfrm>
          <a:prstGeom prst="roundRect">
            <a:avLst>
              <a:gd name="adj" fmla="val 19392"/>
            </a:avLst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TextBox 17"/>
          <p:cNvSpPr txBox="1"/>
          <p:nvPr/>
        </p:nvSpPr>
        <p:spPr>
          <a:xfrm>
            <a:off x="4427984" y="5143512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</a:rPr>
              <a:t>40% 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1049930"/>
            <a:ext cx="3096344" cy="314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1400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2. Вариативная часть</a:t>
            </a:r>
            <a:endParaRPr lang="ru-RU" sz="1400" u="sng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формируется участниками образовательного процесса нашего Приюта и включает в себя следующие парциальные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направления 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- режимные моменты по обучению татарского языка во всех возрастных группах</a:t>
            </a:r>
            <a:endParaRPr lang="ru-RU" sz="1200" b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Дополнительное образование в форме кружковой работы (по рабочей программе) руководителя кружка</a:t>
            </a:r>
          </a:p>
          <a:p>
            <a:pPr marL="171450" indent="-171450">
              <a:buFontTx/>
              <a:buChar char="-"/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«Юный мастер»</a:t>
            </a:r>
          </a:p>
          <a:p>
            <a:pPr marL="171450" indent="-171450"/>
            <a:endParaRPr lang="ru-RU" sz="1200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673358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267669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Организационный раздел программы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400" dirty="0" smtClean="0"/>
              <a:t>описывает </a:t>
            </a:r>
            <a:r>
              <a:rPr lang="ru-RU" sz="2400" dirty="0"/>
              <a:t>систему условий реализации образовательной деятельности, необходимых для достижения целей программы, </a:t>
            </a:r>
            <a:r>
              <a:rPr lang="ru-RU" sz="2400" dirty="0" smtClean="0"/>
              <a:t>материально-технических </a:t>
            </a:r>
            <a:r>
              <a:rPr lang="ru-RU" sz="2400" dirty="0"/>
              <a:t>условий, особенностей организации развивающей предметно-пространственной среды, особенностей разработки режима дня и формирования распорядка дня с учетом возрастных, индивидуальных особенностей детей, их специальных образовательных потребностей.</a:t>
            </a:r>
          </a:p>
        </p:txBody>
      </p:sp>
    </p:spTree>
    <p:extLst>
      <p:ext uri="{BB962C8B-B14F-4D97-AF65-F5344CB8AC3E}">
        <p14:creationId xmlns:p14="http://schemas.microsoft.com/office/powerpoint/2010/main" xmlns="" val="2069338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FBFAE-2B9B-4E57-882E-AECD0C6DDA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35038" y="549275"/>
            <a:ext cx="8208962" cy="532765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7030A0"/>
                </a:solidFill>
              </a:rPr>
              <a:t>Формы взаимодействия педагогического коллектива </a:t>
            </a:r>
            <a:r>
              <a:rPr lang="ru-RU" sz="2800" b="1" dirty="0" smtClean="0">
                <a:solidFill>
                  <a:srgbClr val="7030A0"/>
                </a:solidFill>
              </a:rPr>
              <a:t>с семьями детей.</a:t>
            </a:r>
          </a:p>
          <a:p>
            <a:pPr marL="0" indent="0" algn="ctr">
              <a:buNone/>
            </a:pPr>
            <a:endParaRPr lang="ru-RU" sz="1800" b="1" dirty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1800" dirty="0"/>
              <a:t>В соответствии с законом Российской Федерации «Об образовании», федеральными образовательными стандартами дошкольного образования, Уставом </a:t>
            </a:r>
            <a:r>
              <a:rPr lang="ru-RU" sz="1800" dirty="0" smtClean="0"/>
              <a:t>Приюта </a:t>
            </a:r>
            <a:r>
              <a:rPr lang="ru-RU" sz="1800" dirty="0"/>
              <a:t>одной из основных задач  является взаимодействие с семьей для обеспечения полноценного развития и реализации личности ребенка.  Особое место уделяется правовому и психолого-педагогическому просвещению родителей (законных представителей) детей</a:t>
            </a:r>
            <a:r>
              <a:rPr lang="ru-RU" sz="1800" dirty="0" smtClean="0"/>
              <a:t>. 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В основу совместной деятельности семьи и дошкольного учреждения заложены следующие принципы:</a:t>
            </a:r>
          </a:p>
          <a:p>
            <a:r>
              <a:rPr lang="ru-RU" sz="1800" dirty="0"/>
              <a:t>единый подход к процессу воспитания ребёнка;</a:t>
            </a:r>
          </a:p>
          <a:p>
            <a:r>
              <a:rPr lang="ru-RU" sz="1800" dirty="0" smtClean="0"/>
              <a:t>Открытость учреждения </a:t>
            </a:r>
            <a:r>
              <a:rPr lang="ru-RU" sz="1800" dirty="0"/>
              <a:t>для родителей;</a:t>
            </a:r>
          </a:p>
          <a:p>
            <a:r>
              <a:rPr lang="ru-RU" sz="1800" dirty="0"/>
              <a:t>взаимное доверие  во взаимоотношениях педагогов и родителей;</a:t>
            </a:r>
          </a:p>
          <a:p>
            <a:r>
              <a:rPr lang="ru-RU" sz="1800" dirty="0"/>
              <a:t>уважение и доброжелательность друг к другу;</a:t>
            </a:r>
          </a:p>
          <a:p>
            <a:r>
              <a:rPr lang="ru-RU" sz="1800" dirty="0" smtClean="0"/>
              <a:t>равно </a:t>
            </a:r>
            <a:r>
              <a:rPr lang="ru-RU" sz="1800" dirty="0"/>
              <a:t>ответственность родителей и педагогов.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1651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549275"/>
            <a:ext cx="8208963" cy="5607050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sz="2400" b="1" dirty="0" smtClean="0"/>
              <a:t>Условия реализации Программы должны обеспечивать полноценное развитие личности во всех основных образовательных областях, через:</a:t>
            </a:r>
            <a:endParaRPr lang="ru-RU" sz="2400" b="1" dirty="0"/>
          </a:p>
        </p:txBody>
      </p:sp>
      <p:sp>
        <p:nvSpPr>
          <p:cNvPr id="5" name="Семиугольник 4"/>
          <p:cNvSpPr/>
          <p:nvPr/>
        </p:nvSpPr>
        <p:spPr>
          <a:xfrm>
            <a:off x="714348" y="2786058"/>
            <a:ext cx="1785950" cy="1571636"/>
          </a:xfrm>
          <a:prstGeom prst="hept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Различные виды детской деятельности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емиугольник 6"/>
          <p:cNvSpPr/>
          <p:nvPr/>
        </p:nvSpPr>
        <p:spPr>
          <a:xfrm rot="1337172">
            <a:off x="2086811" y="3640705"/>
            <a:ext cx="1860221" cy="1634752"/>
          </a:xfrm>
          <a:prstGeom prst="heptagon">
            <a:avLst/>
          </a:prstGeom>
          <a:solidFill>
            <a:srgbClr val="67B79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Режимные моменты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емиугольник 7"/>
          <p:cNvSpPr/>
          <p:nvPr/>
        </p:nvSpPr>
        <p:spPr>
          <a:xfrm rot="21370204">
            <a:off x="3694168" y="3923300"/>
            <a:ext cx="1880729" cy="1585789"/>
          </a:xfrm>
          <a:prstGeom prst="hept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</a:rPr>
              <a:t>Самостоятельная деятельность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Семиугольник 8"/>
          <p:cNvSpPr/>
          <p:nvPr/>
        </p:nvSpPr>
        <p:spPr>
          <a:xfrm rot="1412722">
            <a:off x="5368653" y="3581123"/>
            <a:ext cx="1789596" cy="1500198"/>
          </a:xfrm>
          <a:prstGeom prst="heptagon">
            <a:avLst/>
          </a:prstGeom>
          <a:solidFill>
            <a:srgbClr val="FC22F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072198" y="2500306"/>
            <a:ext cx="1643074" cy="142876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● ●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>○</a:t>
            </a:r>
          </a:p>
          <a:p>
            <a:pPr algn="ctr"/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11" name="Дуга 10"/>
          <p:cNvSpPr/>
          <p:nvPr/>
        </p:nvSpPr>
        <p:spPr>
          <a:xfrm rot="11956245">
            <a:off x="6572264" y="3500438"/>
            <a:ext cx="714380" cy="142876"/>
          </a:xfrm>
          <a:prstGeom prst="arc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6382104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700808"/>
            <a:ext cx="8496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7200" b="1" i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C:\Users\1\Desktop\IMG_20210730_153622.jpg"/>
          <p:cNvPicPr/>
          <p:nvPr/>
        </p:nvPicPr>
        <p:blipFill>
          <a:blip r:embed="rId2" cstate="print"/>
          <a:srcRect l="6299" t="4773" r="6503" b="3542"/>
          <a:stretch>
            <a:fillRect/>
          </a:stretch>
        </p:blipFill>
        <p:spPr bwMode="auto">
          <a:xfrm>
            <a:off x="6572264" y="4714884"/>
            <a:ext cx="18573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8666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477" y="0"/>
            <a:ext cx="9152477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6872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endParaRPr lang="ru-RU" dirty="0"/>
          </a:p>
          <a:p>
            <a:r>
              <a:rPr lang="ru-RU" dirty="0"/>
              <a:t>Основная образовательная программа дошкольного образования </a:t>
            </a:r>
            <a:r>
              <a:rPr lang="ru-RU" dirty="0" smtClean="0"/>
              <a:t>ГКУ « Социальный приют для детей и подростков «Надежда» в </a:t>
            </a:r>
            <a:r>
              <a:rPr lang="ru-RU" dirty="0" err="1" smtClean="0"/>
              <a:t>Мамадышском</a:t>
            </a:r>
            <a:r>
              <a:rPr lang="ru-RU" dirty="0" smtClean="0"/>
              <a:t> муниципальном районе  </a:t>
            </a:r>
            <a:r>
              <a:rPr lang="ru-RU" dirty="0"/>
              <a:t>Республики Татарстан» (далее - Программа) разработана в соответствии со следующими нормативно-правовыми документами, регламентирующими функционирование системы дошкольного образования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/>
              <a:t>- Федеральный закон от 29 декабря 2012 года N 273 -ФЗ «Об образовании в Российской Федерации»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/>
              <a:t>Приказ </a:t>
            </a:r>
            <a:r>
              <a:rPr lang="ru-RU" dirty="0" err="1"/>
              <a:t>Минобрнауки</a:t>
            </a:r>
            <a:r>
              <a:rPr lang="ru-RU" dirty="0"/>
              <a:t> России «Об утверждении Федерального государственного образовательного стандарта дошкольного образования» от 17.10.2013 №</a:t>
            </a:r>
            <a:r>
              <a:rPr lang="ru-RU" dirty="0" smtClean="0"/>
              <a:t>1155</a:t>
            </a:r>
          </a:p>
          <a:p>
            <a:r>
              <a:rPr lang="ru-RU" dirty="0" smtClean="0"/>
              <a:t> </a:t>
            </a:r>
            <a:r>
              <a:rPr lang="ru-RU" dirty="0"/>
              <a:t>- «Санитарно-эпидемиологические требованиями к устройству, содержанию и организации режима работы дошкольных организациях (Постановление от 15. мая 2013 г. N 26 «Об утверждении СанПиН 2.4.1.3049-13</a:t>
            </a:r>
            <a:r>
              <a:rPr lang="ru-RU" dirty="0" smtClean="0"/>
              <a:t>);</a:t>
            </a:r>
          </a:p>
          <a:p>
            <a:r>
              <a:rPr lang="ru-RU" dirty="0" smtClean="0"/>
              <a:t> </a:t>
            </a:r>
            <a:r>
              <a:rPr lang="ru-RU" dirty="0"/>
              <a:t>- Закон РТ №44 от 28.07.2004 г. «О государственных языках РТ и других языках в РТ». </a:t>
            </a:r>
            <a:r>
              <a:rPr lang="ru-RU" dirty="0" smtClean="0"/>
              <a:t>Программа разработана с учетом примерной основной образовательной программы дошкольного образования  и с учетом мнения участников образовательных отношений.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Целевой раздел 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287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720840"/>
            <a:ext cx="799288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Цель Программы</a:t>
            </a:r>
            <a:r>
              <a:rPr lang="ru-RU" sz="3600" dirty="0"/>
              <a:t> </a:t>
            </a:r>
            <a:endParaRPr lang="ru-RU" sz="3600" dirty="0" smtClean="0"/>
          </a:p>
          <a:p>
            <a:r>
              <a:rPr lang="ru-RU" sz="2400" dirty="0" smtClean="0"/>
              <a:t>создание </a:t>
            </a:r>
            <a:r>
              <a:rPr lang="ru-RU" sz="2400" dirty="0"/>
              <a:t>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дошкольника.</a:t>
            </a:r>
          </a:p>
        </p:txBody>
      </p:sp>
    </p:spTree>
    <p:extLst>
      <p:ext uri="{BB962C8B-B14F-4D97-AF65-F5344CB8AC3E}">
        <p14:creationId xmlns:p14="http://schemas.microsoft.com/office/powerpoint/2010/main" xmlns="" val="913016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500042"/>
            <a:ext cx="753063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               Задачи программы</a:t>
            </a:r>
          </a:p>
          <a:p>
            <a:r>
              <a:rPr lang="ru-RU" dirty="0" smtClean="0"/>
              <a:t> </a:t>
            </a:r>
            <a:r>
              <a:rPr lang="ru-RU" dirty="0"/>
              <a:t>1.Обеспечение равных возможностей полноценного развития каждого </a:t>
            </a:r>
            <a:r>
              <a:rPr lang="ru-RU" dirty="0" err="1" smtClean="0"/>
              <a:t>ребѐнка</a:t>
            </a:r>
            <a:r>
              <a:rPr lang="ru-RU" dirty="0" smtClean="0"/>
              <a:t>   </a:t>
            </a:r>
            <a:r>
              <a:rPr lang="ru-RU" dirty="0"/>
              <a:t>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 в виде общего нарушения речи); 2.Охрана и укрепление физического и психического здоровья детей, в том числе их эмоционального благополучия; 3.Обеспечение преемственности основных образовательных программ дошкольного и начального общего образования; 4.Создание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</a:t>
            </a:r>
            <a:r>
              <a:rPr lang="ru-RU" dirty="0" err="1"/>
              <a:t>ребѐнка</a:t>
            </a:r>
            <a:r>
              <a:rPr lang="ru-RU" dirty="0"/>
              <a:t> как субъекта отношений с самим собой, другими детьми, взрослыми и миром; 5.Объединение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правил, и норм поведения в интересах человека, семьи, общества;</a:t>
            </a:r>
          </a:p>
        </p:txBody>
      </p:sp>
    </p:spTree>
    <p:extLst>
      <p:ext uri="{BB962C8B-B14F-4D97-AF65-F5344CB8AC3E}">
        <p14:creationId xmlns:p14="http://schemas.microsoft.com/office/powerpoint/2010/main" xmlns="" val="1513993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530619"/>
          </a:xfrm>
        </p:spPr>
        <p:txBody>
          <a:bodyPr>
            <a:normAutofit fontScale="25000" lnSpcReduction="20000"/>
          </a:bodyPr>
          <a:lstStyle/>
          <a:p>
            <a:pPr marL="109728" indent="0">
              <a:buNone/>
            </a:pPr>
            <a:endParaRPr lang="ru-RU" sz="14400" b="1" i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109728" indent="0">
              <a:buNone/>
            </a:pPr>
            <a:r>
              <a:rPr lang="ru-RU" sz="14400" b="1" i="1" dirty="0" smtClean="0">
                <a:solidFill>
                  <a:schemeClr val="bg2">
                    <a:lumMod val="50000"/>
                  </a:schemeClr>
                </a:solidFill>
              </a:rPr>
              <a:t>На </a:t>
            </a:r>
            <a:r>
              <a:rPr lang="ru-RU" sz="14400" b="1" i="1" dirty="0">
                <a:solidFill>
                  <a:schemeClr val="bg2">
                    <a:lumMod val="50000"/>
                  </a:schemeClr>
                </a:solidFill>
              </a:rPr>
              <a:t>Федеральном уровне: </a:t>
            </a:r>
            <a:endParaRPr lang="ru-RU" sz="14400" dirty="0">
              <a:solidFill>
                <a:schemeClr val="bg2">
                  <a:lumMod val="50000"/>
                </a:schemeClr>
              </a:solidFill>
            </a:endParaRPr>
          </a:p>
          <a:p>
            <a:pPr marL="109728" lvl="0" indent="0" fontAlgn="auto">
              <a:buNone/>
            </a:pPr>
            <a:r>
              <a:rPr lang="ru-RU" sz="7200" dirty="0">
                <a:latin typeface="Bookman Old Style" pitchFamily="18" charset="0"/>
              </a:rPr>
              <a:t> </a:t>
            </a:r>
            <a:r>
              <a:rPr lang="ru-RU" sz="7200" dirty="0" smtClean="0">
                <a:latin typeface="Bookman Old Style" pitchFamily="18" charset="0"/>
              </a:rPr>
              <a:t>  Федеральный </a:t>
            </a:r>
            <a:r>
              <a:rPr lang="ru-RU" sz="7200" dirty="0">
                <a:latin typeface="Bookman Old Style" pitchFamily="18" charset="0"/>
              </a:rPr>
              <a:t>закон от 29 декабря 2012 г. N 273-ФЗ "Об образовании в Российской Федерации";</a:t>
            </a:r>
          </a:p>
          <a:p>
            <a:pPr lvl="0" fontAlgn="auto"/>
            <a:r>
              <a:rPr lang="ru-RU" sz="7200" dirty="0">
                <a:latin typeface="Bookman Old Style" pitchFamily="18" charset="0"/>
              </a:rPr>
              <a:t>Приказ от 30 августа 2013 года N 1014 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образования;</a:t>
            </a:r>
          </a:p>
          <a:p>
            <a:pPr lvl="0" fontAlgn="auto"/>
            <a:r>
              <a:rPr lang="ru-RU" sz="7200" dirty="0">
                <a:latin typeface="Bookman Old Style" pitchFamily="18" charset="0"/>
              </a:rPr>
              <a:t>Постановление Главного государственного санитарного врача Российской Федерации от 15 мая 2013 г. N 26 г. Москва "Об утверждении СанПиН 2.4.1.3049-13 «Санитарно эпидемиологические требования к устройству, содержанию и организации режима работы дошкольных образовательных организаций»;</a:t>
            </a:r>
          </a:p>
          <a:p>
            <a:pPr lvl="0" fontAlgn="auto"/>
            <a:r>
              <a:rPr lang="ru-RU" sz="7200" dirty="0">
                <a:latin typeface="Bookman Old Style" pitchFamily="18" charset="0"/>
              </a:rPr>
              <a:t>Приказ Министерства образования и науки Российской Федерации от 17 октября 2013 г. № 1155 "Об утверждении федерального государственного образовательного стандарта дошкольного образования»;</a:t>
            </a:r>
          </a:p>
          <a:p>
            <a:pPr lvl="0" fontAlgn="auto"/>
            <a:r>
              <a:rPr lang="ru-RU" sz="7200" dirty="0">
                <a:latin typeface="Bookman Old Style" pitchFamily="18" charset="0"/>
              </a:rPr>
              <a:t>Приказ Минтруда России №544н от 18 октября 2013 г. Об утверждении профессионального стандарта «Педагог (педагогическая деятельность в сфере дошкольного, начального общего, </a:t>
            </a:r>
            <a:r>
              <a:rPr lang="ru-RU" sz="7200" i="1" dirty="0">
                <a:latin typeface="Bookman Old Style" pitchFamily="18" charset="0"/>
              </a:rPr>
              <a:t>основного</a:t>
            </a:r>
            <a:r>
              <a:rPr lang="ru-RU" sz="7200" dirty="0">
                <a:latin typeface="Bookman Old Style" pitchFamily="18" charset="0"/>
              </a:rPr>
              <a:t> общего, среднего общего образования) (воспитатель, учитель)». Зарегистрировано в Минюсте 6 декабря 2013, № 30550;</a:t>
            </a:r>
          </a:p>
          <a:p>
            <a:pPr fontAlgn="auto"/>
            <a:r>
              <a:rPr lang="ru-RU" sz="7200" dirty="0">
                <a:latin typeface="Bookman Old Style" pitchFamily="18" charset="0"/>
              </a:rPr>
              <a:t> </a:t>
            </a:r>
          </a:p>
          <a:p>
            <a:pPr fontAlgn="auto"/>
            <a:r>
              <a:rPr lang="ru-RU" sz="6400" b="1" i="1" dirty="0" smtClean="0"/>
              <a:t> </a:t>
            </a:r>
            <a:endParaRPr lang="ru-RU" sz="6400" b="1" dirty="0"/>
          </a:p>
          <a:p>
            <a:endParaRPr lang="ru-RU" sz="6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08266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6760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4954555"/>
          </a:xfrm>
        </p:spPr>
        <p:txBody>
          <a:bodyPr/>
          <a:lstStyle/>
          <a:p>
            <a:pPr marL="109728" lvl="0" indent="0">
              <a:buClr>
                <a:srgbClr val="2DA2BF"/>
              </a:buClr>
              <a:buNone/>
            </a:pPr>
            <a:r>
              <a:rPr lang="ru-RU" sz="1800" b="1" i="1" dirty="0" smtClean="0">
                <a:solidFill>
                  <a:prstClr val="black"/>
                </a:solidFill>
              </a:rPr>
              <a:t> </a:t>
            </a:r>
            <a:endParaRPr lang="ru-RU" sz="1800" dirty="0">
              <a:solidFill>
                <a:prstClr val="black"/>
              </a:solidFill>
            </a:endParaRPr>
          </a:p>
          <a:p>
            <a:pPr lvl="0">
              <a:buClr>
                <a:srgbClr val="2DA2BF"/>
              </a:buClr>
            </a:pPr>
            <a:r>
              <a:rPr lang="ru-RU" sz="1800" dirty="0"/>
              <a:t>6.Формирование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</a:t>
            </a:r>
            <a:r>
              <a:rPr lang="ru-RU" sz="1800" dirty="0" err="1"/>
              <a:t>ребѐнка</a:t>
            </a:r>
            <a:r>
              <a:rPr lang="ru-RU" sz="1800" dirty="0"/>
              <a:t>, формирования предпосылок учебной деятельности; 7.Обеспечение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</a:t>
            </a:r>
            <a:r>
              <a:rPr lang="ru-RU" sz="1800" dirty="0" err="1"/>
              <a:t>учѐтом</a:t>
            </a:r>
            <a:r>
              <a:rPr lang="ru-RU" sz="1800" dirty="0"/>
              <a:t> образовательных потребностей и способностей воспитанников; 8.Формирование социокультурной среды, соответствующей возрастным, индивидуальным, психологическим и физиологическим особенностям детей; 9.Обеспечение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  <a:r>
              <a:rPr lang="ru-RU" sz="1800" dirty="0" smtClean="0">
                <a:solidFill>
                  <a:prstClr val="black"/>
                </a:solidFill>
              </a:rPr>
              <a:t> </a:t>
            </a:r>
            <a:endParaRPr lang="ru-RU" sz="1800" dirty="0">
              <a:solidFill>
                <a:prstClr val="black"/>
              </a:solidFill>
            </a:endParaRPr>
          </a:p>
          <a:p>
            <a:pPr lvl="0">
              <a:buClr>
                <a:srgbClr val="2DA2BF"/>
              </a:buClr>
            </a:pPr>
            <a:endParaRPr lang="ru-RU" sz="1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4400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85638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9694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Принципы и подходы к формированию программы 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• </a:t>
            </a:r>
            <a:r>
              <a:rPr lang="ru-RU" dirty="0"/>
              <a:t>Принцип полноценного проживания </a:t>
            </a:r>
            <a:r>
              <a:rPr lang="ru-RU" dirty="0" err="1"/>
              <a:t>ребѐнком</a:t>
            </a:r>
            <a:r>
              <a:rPr lang="ru-RU" dirty="0"/>
              <a:t> всех этапов детства (дошкольного возраста), обогащение (амплификация) детского развития; • Принцип построения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дошкольного образования; • Принцип содействия и сотрудничества детей и взрослых, признания ребенка полноценным участником (субъектом) образовательных отношений; • Принцип поддержки инициативы детей в различных видах деятельности; • Принцип сотрудничества с </a:t>
            </a:r>
            <a:r>
              <a:rPr lang="ru-RU" dirty="0" err="1"/>
              <a:t>семьѐй</a:t>
            </a:r>
            <a:r>
              <a:rPr lang="ru-RU" dirty="0"/>
              <a:t>; • Принцип приобщения детей к социокультурным нормам, традициям семьи, общества и государства; • Принцип формирования познавательных интересов и познавательных действий ребенка в различных видах деятельности; • Принцип возрастной адекватности дошкольного образования (соответствия условий, требований, методов возрасту и особенностям развития); • Принцип </a:t>
            </a:r>
            <a:r>
              <a:rPr lang="ru-RU" dirty="0" err="1"/>
              <a:t>учѐта</a:t>
            </a:r>
            <a:r>
              <a:rPr lang="ru-RU" dirty="0"/>
              <a:t> этнокультурной ситуации развития детей</a:t>
            </a:r>
          </a:p>
        </p:txBody>
      </p:sp>
    </p:spTree>
    <p:extLst>
      <p:ext uri="{BB962C8B-B14F-4D97-AF65-F5344CB8AC3E}">
        <p14:creationId xmlns:p14="http://schemas.microsoft.com/office/powerpoint/2010/main" xmlns="" val="4203433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92696"/>
            <a:ext cx="756084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Целевые ориентиры как результат возможных достижений освоения воспитанниками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Программы</a:t>
            </a:r>
          </a:p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/>
              <a:t>Специфика дошкольного детства (гибкость, пластичность развития ребенка, высокий разброс вариантов его развития, его непосредственность и непроизвольность) не позволяет требовать от ребенка дошкольного возраста достижения конкретных образовательных результатов и обусловливает необходимость определения результатов освоения образовательной программы в виде целевых ориентиров. Целевые ориентиры дошкольного образования, представленные в ФГОС ДО, следует рассматривать как социально - нормативные возрастные характеристики возможных достижений ребенка. Это ориентир для педагогов и родителей, обозначающий направленность воспитательной деятельности взрослых.</a:t>
            </a:r>
          </a:p>
        </p:txBody>
      </p:sp>
    </p:spTree>
    <p:extLst>
      <p:ext uri="{BB962C8B-B14F-4D97-AF65-F5344CB8AC3E}">
        <p14:creationId xmlns:p14="http://schemas.microsoft.com/office/powerpoint/2010/main" xmlns="" val="37137441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464</TotalTime>
  <Words>1215</Words>
  <Application>Microsoft Office PowerPoint</Application>
  <PresentationFormat>Экран (4:3)</PresentationFormat>
  <Paragraphs>88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Открытая</vt:lpstr>
      <vt:lpstr>Государственное казенное учреждение «Социальный приют для детей и подростков «Надежда» в Мамадышском муниципальном районе»   </vt:lpstr>
      <vt:lpstr>Слайд 2</vt:lpstr>
      <vt:lpstr>Целевой раздел  </vt:lpstr>
      <vt:lpstr>Слайд 4</vt:lpstr>
      <vt:lpstr>Слайд 5</vt:lpstr>
      <vt:lpstr> </vt:lpstr>
      <vt:lpstr> </vt:lpstr>
      <vt:lpstr>Слайд 8</vt:lpstr>
      <vt:lpstr>Слайд 9</vt:lpstr>
      <vt:lpstr>Слайд 10</vt:lpstr>
      <vt:lpstr>Слайд 11</vt:lpstr>
      <vt:lpstr>  Образовательная программа Приюта разработанная с учётом примерной общеобразовательной программы дошкольного образования «От рождения до школы» под ред. Н.Е. Вераксы, Т.С. Комаровой,  М.А. Васильевой     состоит из двух частей:   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ДОУ в соответствии с ФГОС</dc:title>
  <dc:creator>User</dc:creator>
  <cp:lastModifiedBy>1</cp:lastModifiedBy>
  <cp:revision>55</cp:revision>
  <dcterms:created xsi:type="dcterms:W3CDTF">2015-03-03T12:13:49Z</dcterms:created>
  <dcterms:modified xsi:type="dcterms:W3CDTF">2021-08-17T18:10:48Z</dcterms:modified>
</cp:coreProperties>
</file>